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3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017F-72E0-4C83-ACE0-D0E9240E2416}" type="datetimeFigureOut">
              <a:rPr lang="en-IN" smtClean="0"/>
              <a:t>19-05-2026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333-A32E-405F-9027-DF139C08D9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07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017F-72E0-4C83-ACE0-D0E9240E2416}" type="datetimeFigureOut">
              <a:rPr lang="en-IN" smtClean="0"/>
              <a:t>19-05-2026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333-A32E-405F-9027-DF139C08D9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9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017F-72E0-4C83-ACE0-D0E9240E2416}" type="datetimeFigureOut">
              <a:rPr lang="en-IN" smtClean="0"/>
              <a:t>19-05-2026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333-A32E-405F-9027-DF139C08D9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688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017F-72E0-4C83-ACE0-D0E9240E2416}" type="datetimeFigureOut">
              <a:rPr lang="en-IN" smtClean="0"/>
              <a:t>19-05-2026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333-A32E-405F-9027-DF139C08D9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506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017F-72E0-4C83-ACE0-D0E9240E2416}" type="datetimeFigureOut">
              <a:rPr lang="en-IN" smtClean="0"/>
              <a:t>19-05-2026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333-A32E-405F-9027-DF139C08D9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395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017F-72E0-4C83-ACE0-D0E9240E2416}" type="datetimeFigureOut">
              <a:rPr lang="en-IN" smtClean="0"/>
              <a:t>19-05-2026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333-A32E-405F-9027-DF139C08D9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112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017F-72E0-4C83-ACE0-D0E9240E2416}" type="datetimeFigureOut">
              <a:rPr lang="en-IN" smtClean="0"/>
              <a:t>19-05-2026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333-A32E-405F-9027-DF139C08D9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482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017F-72E0-4C83-ACE0-D0E9240E2416}" type="datetimeFigureOut">
              <a:rPr lang="en-IN" smtClean="0"/>
              <a:t>19-05-2026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333-A32E-405F-9027-DF139C08D9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778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017F-72E0-4C83-ACE0-D0E9240E2416}" type="datetimeFigureOut">
              <a:rPr lang="en-IN" smtClean="0"/>
              <a:t>19-05-2026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333-A32E-405F-9027-DF139C08D9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977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017F-72E0-4C83-ACE0-D0E9240E2416}" type="datetimeFigureOut">
              <a:rPr lang="en-IN" smtClean="0"/>
              <a:t>19-05-2026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333-A32E-405F-9027-DF139C08D9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120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017F-72E0-4C83-ACE0-D0E9240E2416}" type="datetimeFigureOut">
              <a:rPr lang="en-IN" smtClean="0"/>
              <a:t>19-05-2026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333-A32E-405F-9027-DF139C08D9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917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9017F-72E0-4C83-ACE0-D0E9240E2416}" type="datetimeFigureOut">
              <a:rPr lang="en-IN" smtClean="0"/>
              <a:t>19-05-2026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DC333-A32E-405F-9027-DF139C08D9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051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tif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tif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804142F-B65C-5626-D9A5-A77EE68408E5}"/>
              </a:ext>
            </a:extLst>
          </p:cNvPr>
          <p:cNvSpPr/>
          <p:nvPr/>
        </p:nvSpPr>
        <p:spPr>
          <a:xfrm>
            <a:off x="6302188" y="0"/>
            <a:ext cx="5889812" cy="1882588"/>
          </a:xfrm>
          <a:prstGeom prst="rect">
            <a:avLst/>
          </a:prstGeom>
          <a:blipFill dpi="0" rotWithShape="1">
            <a:blip r:embed="rId2">
              <a:alphaModFix amt="8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1629D4-946F-1A46-396C-C7FD10AD43AE}"/>
              </a:ext>
            </a:extLst>
          </p:cNvPr>
          <p:cNvSpPr/>
          <p:nvPr/>
        </p:nvSpPr>
        <p:spPr>
          <a:xfrm>
            <a:off x="0" y="0"/>
            <a:ext cx="6302188" cy="1882588"/>
          </a:xfrm>
          <a:prstGeom prst="rect">
            <a:avLst/>
          </a:prstGeom>
          <a:blipFill dpi="0" rotWithShape="1">
            <a:blip r:embed="rId2">
              <a:alphaModFix amt="8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54FD13E-EED6-E6EE-8DCE-3C20BB20EB55}"/>
              </a:ext>
            </a:extLst>
          </p:cNvPr>
          <p:cNvSpPr/>
          <p:nvPr/>
        </p:nvSpPr>
        <p:spPr>
          <a:xfrm>
            <a:off x="0" y="1864659"/>
            <a:ext cx="12192000" cy="118334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2F6440-2495-A94E-C70B-6866E144D8CB}"/>
              </a:ext>
            </a:extLst>
          </p:cNvPr>
          <p:cNvSpPr/>
          <p:nvPr/>
        </p:nvSpPr>
        <p:spPr>
          <a:xfrm>
            <a:off x="3263153" y="1214718"/>
            <a:ext cx="5208494" cy="6364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308D43-2DD6-8C8E-256D-D0E40A392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59" y="1263540"/>
            <a:ext cx="890793" cy="5689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B22446-425A-2FB4-9BE1-95D57AD24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99" y="1263540"/>
            <a:ext cx="814286" cy="56898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EBF6885-F3CD-8E78-FF01-7AE8B7242DF5}"/>
              </a:ext>
            </a:extLst>
          </p:cNvPr>
          <p:cNvSpPr/>
          <p:nvPr/>
        </p:nvSpPr>
        <p:spPr>
          <a:xfrm>
            <a:off x="4734171" y="1263540"/>
            <a:ext cx="1061512" cy="52720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D378A7-ED5E-2D56-A047-A10B684243A2}"/>
              </a:ext>
            </a:extLst>
          </p:cNvPr>
          <p:cNvSpPr/>
          <p:nvPr/>
        </p:nvSpPr>
        <p:spPr>
          <a:xfrm>
            <a:off x="7197462" y="1242648"/>
            <a:ext cx="1041103" cy="54809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51AB23-CB7D-233B-6E6B-983B066F66E6}"/>
              </a:ext>
            </a:extLst>
          </p:cNvPr>
          <p:cNvSpPr/>
          <p:nvPr/>
        </p:nvSpPr>
        <p:spPr>
          <a:xfrm>
            <a:off x="62180" y="38912"/>
            <a:ext cx="1056925" cy="10408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CB3F33-11CD-6EE4-7674-C5942F7880BC}"/>
              </a:ext>
            </a:extLst>
          </p:cNvPr>
          <p:cNvSpPr/>
          <p:nvPr/>
        </p:nvSpPr>
        <p:spPr>
          <a:xfrm>
            <a:off x="62180" y="109585"/>
            <a:ext cx="1014428" cy="90842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3C0FC76-4D8B-E313-D0C0-C757F96C4397}"/>
              </a:ext>
            </a:extLst>
          </p:cNvPr>
          <p:cNvSpPr/>
          <p:nvPr/>
        </p:nvSpPr>
        <p:spPr>
          <a:xfrm>
            <a:off x="11086785" y="38912"/>
            <a:ext cx="1056925" cy="10408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0F2B00-851F-FBBD-31A3-74E142A5AD62}"/>
              </a:ext>
            </a:extLst>
          </p:cNvPr>
          <p:cNvSpPr/>
          <p:nvPr/>
        </p:nvSpPr>
        <p:spPr>
          <a:xfrm>
            <a:off x="11177025" y="199472"/>
            <a:ext cx="876444" cy="818533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E85967-BF71-1DC3-D005-BB333648B25A}"/>
              </a:ext>
            </a:extLst>
          </p:cNvPr>
          <p:cNvSpPr txBox="1"/>
          <p:nvPr/>
        </p:nvSpPr>
        <p:spPr>
          <a:xfrm>
            <a:off x="1488227" y="20124"/>
            <a:ext cx="9508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AF340D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2026 IEEE North-East India International Energy Conversion Conference and Exhibition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5D2476-BD1B-8089-01E6-31E2B2D3B9DB}"/>
              </a:ext>
            </a:extLst>
          </p:cNvPr>
          <p:cNvSpPr txBox="1"/>
          <p:nvPr/>
        </p:nvSpPr>
        <p:spPr>
          <a:xfrm>
            <a:off x="155642" y="2074977"/>
            <a:ext cx="1517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Clarendon Blk BT" panose="02040905050505020204" pitchFamily="18" charset="0"/>
              </a:rPr>
              <a:t>Paper ID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DBF376-630B-2EBA-DA02-372B22E9D291}"/>
              </a:ext>
            </a:extLst>
          </p:cNvPr>
          <p:cNvSpPr txBox="1"/>
          <p:nvPr/>
        </p:nvSpPr>
        <p:spPr>
          <a:xfrm>
            <a:off x="491245" y="2488535"/>
            <a:ext cx="84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Clarendon Blk BT" panose="02040905050505020204" pitchFamily="18" charset="0"/>
              </a:rPr>
              <a:t>XX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856076-EA22-FFCA-FA43-AB00C213A71E}"/>
              </a:ext>
            </a:extLst>
          </p:cNvPr>
          <p:cNvSpPr txBox="1"/>
          <p:nvPr/>
        </p:nvSpPr>
        <p:spPr>
          <a:xfrm>
            <a:off x="3507236" y="1989247"/>
            <a:ext cx="588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Clarendon Blk BT" panose="02040905050505020204" pitchFamily="18" charset="0"/>
              </a:rPr>
              <a:t>TITLE OF THE PAPER [24 Font]</a:t>
            </a:r>
            <a:endParaRPr lang="en-IN" sz="2400" dirty="0">
              <a:latin typeface="Clarendon Blk BT" panose="02040905050505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6BA14F-01E9-051F-730A-269D4425068B}"/>
              </a:ext>
            </a:extLst>
          </p:cNvPr>
          <p:cNvSpPr txBox="1"/>
          <p:nvPr/>
        </p:nvSpPr>
        <p:spPr>
          <a:xfrm>
            <a:off x="4558562" y="2565065"/>
            <a:ext cx="3787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Clarendon Blk BT" panose="02040905050505020204" pitchFamily="18" charset="0"/>
              </a:rPr>
              <a:t>All Authors’ Name [14 Font]</a:t>
            </a:r>
            <a:endParaRPr lang="en-IN" dirty="0">
              <a:latin typeface="Clarendon Blk BT" panose="0204090505050502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30257B-08BD-04F5-8CB3-DA55B3AE227B}"/>
              </a:ext>
            </a:extLst>
          </p:cNvPr>
          <p:cNvSpPr txBox="1"/>
          <p:nvPr/>
        </p:nvSpPr>
        <p:spPr>
          <a:xfrm>
            <a:off x="3413576" y="3409891"/>
            <a:ext cx="5364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Clarendon Blk BT" panose="02040905050505020204" pitchFamily="18" charset="0"/>
              </a:rPr>
              <a:t>Name of the Presenter [20 Font]</a:t>
            </a:r>
            <a:endParaRPr lang="en-IN" sz="2400" dirty="0">
              <a:latin typeface="Clarendon Blk BT" panose="0204090505050502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8FCF35-18BC-6918-9FE3-B8BD541D120F}"/>
              </a:ext>
            </a:extLst>
          </p:cNvPr>
          <p:cNvSpPr txBox="1"/>
          <p:nvPr/>
        </p:nvSpPr>
        <p:spPr>
          <a:xfrm>
            <a:off x="4202420" y="3892261"/>
            <a:ext cx="3787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Clarendon Blk BT" panose="02040905050505020204" pitchFamily="18" charset="0"/>
              </a:rPr>
              <a:t>Email of the Presenter [16 Font]</a:t>
            </a:r>
            <a:endParaRPr lang="en-IN" dirty="0">
              <a:latin typeface="Clarendon Blk BT" panose="020409050505050202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9239777-9AA6-848B-D903-03B709748AA0}"/>
              </a:ext>
            </a:extLst>
          </p:cNvPr>
          <p:cNvSpPr/>
          <p:nvPr/>
        </p:nvSpPr>
        <p:spPr>
          <a:xfrm>
            <a:off x="-1" y="6495029"/>
            <a:ext cx="12192000" cy="40011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891EC6-C64D-5E07-A163-DE08B632BF92}"/>
              </a:ext>
            </a:extLst>
          </p:cNvPr>
          <p:cNvSpPr txBox="1"/>
          <p:nvPr/>
        </p:nvSpPr>
        <p:spPr>
          <a:xfrm>
            <a:off x="3413576" y="4766608"/>
            <a:ext cx="5364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Clarendon Blk BT" panose="02040905050505020204" pitchFamily="18" charset="0"/>
              </a:rPr>
              <a:t>Affiliation:</a:t>
            </a:r>
            <a:r>
              <a:rPr lang="en-IN" dirty="0">
                <a:latin typeface="Clarendon Blk BT" panose="02040905050505020204" pitchFamily="18" charset="0"/>
              </a:rPr>
              <a:t> National Institute of Technology Meghalaya</a:t>
            </a:r>
          </a:p>
          <a:p>
            <a:pPr algn="ctr"/>
            <a:endParaRPr lang="en-IN" dirty="0">
              <a:latin typeface="Clarendon Blk BT" panose="02040905050505020204" pitchFamily="18" charset="0"/>
            </a:endParaRPr>
          </a:p>
          <a:p>
            <a:pPr algn="ctr"/>
            <a:r>
              <a:rPr lang="en-US" dirty="0">
                <a:highlight>
                  <a:srgbClr val="FFFF00"/>
                </a:highlight>
              </a:rPr>
              <a:t>The PPT should not be more than 10 slides</a:t>
            </a:r>
            <a:r>
              <a:rPr lang="en-IN" dirty="0">
                <a:highlight>
                  <a:srgbClr val="FFFF00"/>
                </a:highlight>
                <a:latin typeface="Clarendon Blk BT" panose="02040905050505020204" pitchFamily="18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D9F854-0150-E018-0F99-8A253CFC97FF}"/>
              </a:ext>
            </a:extLst>
          </p:cNvPr>
          <p:cNvSpPr txBox="1"/>
          <p:nvPr/>
        </p:nvSpPr>
        <p:spPr>
          <a:xfrm>
            <a:off x="3018697" y="5844242"/>
            <a:ext cx="61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latin typeface="Bahnschrift Light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12</a:t>
            </a:r>
            <a:r>
              <a:rPr lang="en-IN" sz="1400" b="1" baseline="30000" dirty="0">
                <a:latin typeface="Bahnschrift Light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</a:t>
            </a:r>
            <a:r>
              <a:rPr lang="en-IN" sz="1400" b="1" dirty="0">
                <a:latin typeface="Bahnschrift Light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- 14</a:t>
            </a:r>
            <a:r>
              <a:rPr lang="en-IN" sz="1400" b="1" baseline="30000" dirty="0">
                <a:latin typeface="Bahnschrift Light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</a:t>
            </a:r>
            <a:r>
              <a:rPr lang="en-IN" sz="1400" b="1" dirty="0">
                <a:latin typeface="Bahnschrift Light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June 2026 | NIT Meghalaya, </a:t>
            </a:r>
            <a:r>
              <a:rPr lang="en-IN" sz="1400" b="1" dirty="0" err="1">
                <a:latin typeface="Bahnschrift Light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Sohra</a:t>
            </a:r>
            <a:r>
              <a:rPr lang="en-IN" sz="1400" b="1" dirty="0">
                <a:latin typeface="Bahnschrift Light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, India</a:t>
            </a:r>
          </a:p>
          <a:p>
            <a:pPr algn="ctr"/>
            <a:endParaRPr lang="en-IN" sz="1400" dirty="0">
              <a:latin typeface="Clarendon Blk BT" panose="0204090505050502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B1B2D2-665D-3809-4076-A74A8CFBCA0E}"/>
              </a:ext>
            </a:extLst>
          </p:cNvPr>
          <p:cNvSpPr txBox="1"/>
          <p:nvPr/>
        </p:nvSpPr>
        <p:spPr>
          <a:xfrm>
            <a:off x="-98057" y="6511311"/>
            <a:ext cx="1012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Clarendon Blk BT" panose="02040905050505020204" pitchFamily="18" charset="0"/>
              </a:rPr>
              <a:t>Date: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48F93A-8897-214C-00E0-BC6FC38CC9AF}"/>
              </a:ext>
            </a:extLst>
          </p:cNvPr>
          <p:cNvSpPr txBox="1"/>
          <p:nvPr/>
        </p:nvSpPr>
        <p:spPr>
          <a:xfrm>
            <a:off x="11179544" y="6550223"/>
            <a:ext cx="1012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Clarendon Blk BT" panose="02040905050505020204" pitchFamily="18" charset="0"/>
              </a:rPr>
              <a:t>Page: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323021-27EB-7F8E-6825-325794D7CE8A}"/>
              </a:ext>
            </a:extLst>
          </p:cNvPr>
          <p:cNvSpPr txBox="1"/>
          <p:nvPr/>
        </p:nvSpPr>
        <p:spPr>
          <a:xfrm>
            <a:off x="3763172" y="6530099"/>
            <a:ext cx="580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C00000"/>
                </a:solidFill>
                <a:latin typeface="Clarendon Blk BT" panose="02040905050505020204" pitchFamily="18" charset="0"/>
              </a:rPr>
              <a:t>NE-IECCE 2026| NIT Meghalaya| June 12-14, 2026</a:t>
            </a:r>
          </a:p>
        </p:txBody>
      </p:sp>
    </p:spTree>
    <p:extLst>
      <p:ext uri="{BB962C8B-B14F-4D97-AF65-F5344CB8AC3E}">
        <p14:creationId xmlns:p14="http://schemas.microsoft.com/office/powerpoint/2010/main" val="276034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76D0F-D3E3-EFC7-0E6D-F36777501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31A221-FB2F-5C0B-B0AA-2C4642CE9480}"/>
              </a:ext>
            </a:extLst>
          </p:cNvPr>
          <p:cNvSpPr/>
          <p:nvPr/>
        </p:nvSpPr>
        <p:spPr>
          <a:xfrm>
            <a:off x="-2" y="20124"/>
            <a:ext cx="12192000" cy="579349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4CF7B4-78A6-B92B-0F4D-7EF81AC9742E}"/>
              </a:ext>
            </a:extLst>
          </p:cNvPr>
          <p:cNvSpPr/>
          <p:nvPr/>
        </p:nvSpPr>
        <p:spPr>
          <a:xfrm>
            <a:off x="11548578" y="42882"/>
            <a:ext cx="553776" cy="47209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77E59EE-AFCB-8C94-06D9-D80A0BD645B5}"/>
              </a:ext>
            </a:extLst>
          </p:cNvPr>
          <p:cNvSpPr/>
          <p:nvPr/>
        </p:nvSpPr>
        <p:spPr>
          <a:xfrm>
            <a:off x="-1" y="6495029"/>
            <a:ext cx="12192000" cy="40011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9EEA56-B3B1-C3AB-606A-8EA89C9EFD14}"/>
              </a:ext>
            </a:extLst>
          </p:cNvPr>
          <p:cNvSpPr txBox="1"/>
          <p:nvPr/>
        </p:nvSpPr>
        <p:spPr>
          <a:xfrm>
            <a:off x="-98057" y="6511311"/>
            <a:ext cx="1012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Clarendon Blk BT" panose="02040905050505020204" pitchFamily="18" charset="0"/>
              </a:rPr>
              <a:t>Date: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5534DC-9571-9567-0035-ECE55FCA96C8}"/>
              </a:ext>
            </a:extLst>
          </p:cNvPr>
          <p:cNvSpPr txBox="1"/>
          <p:nvPr/>
        </p:nvSpPr>
        <p:spPr>
          <a:xfrm>
            <a:off x="11179544" y="6550223"/>
            <a:ext cx="1012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Clarendon Blk BT" panose="02040905050505020204" pitchFamily="18" charset="0"/>
              </a:rPr>
              <a:t>Page: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8CEEBF-98CB-3089-027B-EC9D30842ABF}"/>
              </a:ext>
            </a:extLst>
          </p:cNvPr>
          <p:cNvSpPr txBox="1"/>
          <p:nvPr/>
        </p:nvSpPr>
        <p:spPr>
          <a:xfrm>
            <a:off x="3763172" y="6530099"/>
            <a:ext cx="580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C00000"/>
                </a:solidFill>
                <a:latin typeface="Clarendon Blk BT" panose="02040905050505020204" pitchFamily="18" charset="0"/>
              </a:rPr>
              <a:t>NE-IECCE 2026| NIT Meghalaya| June 12-14, 2026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787327-04AF-82ED-9425-FA19EAF8319B}"/>
              </a:ext>
            </a:extLst>
          </p:cNvPr>
          <p:cNvSpPr/>
          <p:nvPr/>
        </p:nvSpPr>
        <p:spPr>
          <a:xfrm>
            <a:off x="89646" y="38913"/>
            <a:ext cx="553776" cy="4720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EB6CD4-BBA2-3680-6783-70BA84D4688F}"/>
              </a:ext>
            </a:extLst>
          </p:cNvPr>
          <p:cNvSpPr txBox="1"/>
          <p:nvPr/>
        </p:nvSpPr>
        <p:spPr>
          <a:xfrm>
            <a:off x="3982365" y="78965"/>
            <a:ext cx="290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Clarendon Blk BT" panose="02040905050505020204" pitchFamily="18" charset="0"/>
              </a:rPr>
              <a:t>Motivation:</a:t>
            </a:r>
          </a:p>
        </p:txBody>
      </p:sp>
    </p:spTree>
    <p:extLst>
      <p:ext uri="{BB962C8B-B14F-4D97-AF65-F5344CB8AC3E}">
        <p14:creationId xmlns:p14="http://schemas.microsoft.com/office/powerpoint/2010/main" val="225284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319A8-52E7-27C5-331B-782B8EDD2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607C3F-0E9F-AAA7-9DED-1F07AE56A583}"/>
              </a:ext>
            </a:extLst>
          </p:cNvPr>
          <p:cNvSpPr/>
          <p:nvPr/>
        </p:nvSpPr>
        <p:spPr>
          <a:xfrm>
            <a:off x="-2" y="20124"/>
            <a:ext cx="12192000" cy="579349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A4C8B4-975A-7E44-3178-BC00912C9DA5}"/>
              </a:ext>
            </a:extLst>
          </p:cNvPr>
          <p:cNvSpPr/>
          <p:nvPr/>
        </p:nvSpPr>
        <p:spPr>
          <a:xfrm>
            <a:off x="11548578" y="42882"/>
            <a:ext cx="553776" cy="47209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4F8CEA8-46B4-322B-EE6B-DE0F4EAEE299}"/>
              </a:ext>
            </a:extLst>
          </p:cNvPr>
          <p:cNvSpPr/>
          <p:nvPr/>
        </p:nvSpPr>
        <p:spPr>
          <a:xfrm>
            <a:off x="-1" y="6495029"/>
            <a:ext cx="12192000" cy="40011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E1D6D3-D996-F10F-02BC-66B117C4F6D4}"/>
              </a:ext>
            </a:extLst>
          </p:cNvPr>
          <p:cNvSpPr txBox="1"/>
          <p:nvPr/>
        </p:nvSpPr>
        <p:spPr>
          <a:xfrm>
            <a:off x="-98057" y="6511311"/>
            <a:ext cx="1012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Clarendon Blk BT" panose="02040905050505020204" pitchFamily="18" charset="0"/>
              </a:rPr>
              <a:t>Date: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A30937-E4CF-7B7F-BE5F-3B2A851C0F11}"/>
              </a:ext>
            </a:extLst>
          </p:cNvPr>
          <p:cNvSpPr txBox="1"/>
          <p:nvPr/>
        </p:nvSpPr>
        <p:spPr>
          <a:xfrm>
            <a:off x="11179544" y="6550223"/>
            <a:ext cx="1012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Clarendon Blk BT" panose="02040905050505020204" pitchFamily="18" charset="0"/>
              </a:rPr>
              <a:t>Page: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70AB00-BB9C-86C3-1E25-8C6EECFC1BA0}"/>
              </a:ext>
            </a:extLst>
          </p:cNvPr>
          <p:cNvSpPr txBox="1"/>
          <p:nvPr/>
        </p:nvSpPr>
        <p:spPr>
          <a:xfrm>
            <a:off x="3763172" y="6530099"/>
            <a:ext cx="580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C00000"/>
                </a:solidFill>
                <a:latin typeface="Clarendon Blk BT" panose="02040905050505020204" pitchFamily="18" charset="0"/>
              </a:rPr>
              <a:t>NE-IECCE 2026| NIT Meghalaya| June 12-14, 2026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78B68-2E9B-C3DE-B925-5685B141EDFB}"/>
              </a:ext>
            </a:extLst>
          </p:cNvPr>
          <p:cNvSpPr/>
          <p:nvPr/>
        </p:nvSpPr>
        <p:spPr>
          <a:xfrm>
            <a:off x="89646" y="38913"/>
            <a:ext cx="553776" cy="4720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B3D5E6-F781-73B3-F147-691E21BE442E}"/>
              </a:ext>
            </a:extLst>
          </p:cNvPr>
          <p:cNvSpPr txBox="1"/>
          <p:nvPr/>
        </p:nvSpPr>
        <p:spPr>
          <a:xfrm>
            <a:off x="3982365" y="78965"/>
            <a:ext cx="290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Clarendon Blk BT" panose="02040905050505020204" pitchFamily="18" charset="0"/>
              </a:rPr>
              <a:t>Objective:</a:t>
            </a:r>
          </a:p>
        </p:txBody>
      </p:sp>
    </p:spTree>
    <p:extLst>
      <p:ext uri="{BB962C8B-B14F-4D97-AF65-F5344CB8AC3E}">
        <p14:creationId xmlns:p14="http://schemas.microsoft.com/office/powerpoint/2010/main" val="388659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AD4CE-69F9-E59F-5823-96981BA9F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FFF57B6-5A5E-72F5-D979-45EA14194DD8}"/>
              </a:ext>
            </a:extLst>
          </p:cNvPr>
          <p:cNvSpPr/>
          <p:nvPr/>
        </p:nvSpPr>
        <p:spPr>
          <a:xfrm>
            <a:off x="-2" y="20124"/>
            <a:ext cx="12192000" cy="579349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D5F0D0-92B1-C5FF-3EDC-CE1263846395}"/>
              </a:ext>
            </a:extLst>
          </p:cNvPr>
          <p:cNvSpPr/>
          <p:nvPr/>
        </p:nvSpPr>
        <p:spPr>
          <a:xfrm>
            <a:off x="11548578" y="42882"/>
            <a:ext cx="553776" cy="47209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97FF492-5439-5D7D-D401-1A6A2BC7750B}"/>
              </a:ext>
            </a:extLst>
          </p:cNvPr>
          <p:cNvSpPr/>
          <p:nvPr/>
        </p:nvSpPr>
        <p:spPr>
          <a:xfrm>
            <a:off x="-1" y="6495029"/>
            <a:ext cx="12192000" cy="40011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1F6DF8-3F46-4DCA-5ECE-900167822C5E}"/>
              </a:ext>
            </a:extLst>
          </p:cNvPr>
          <p:cNvSpPr txBox="1"/>
          <p:nvPr/>
        </p:nvSpPr>
        <p:spPr>
          <a:xfrm>
            <a:off x="-98057" y="6511311"/>
            <a:ext cx="1012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Clarendon Blk BT" panose="02040905050505020204" pitchFamily="18" charset="0"/>
              </a:rPr>
              <a:t>Date: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39A5E8-ED93-9C68-8F06-726114B18D01}"/>
              </a:ext>
            </a:extLst>
          </p:cNvPr>
          <p:cNvSpPr txBox="1"/>
          <p:nvPr/>
        </p:nvSpPr>
        <p:spPr>
          <a:xfrm>
            <a:off x="11179544" y="6550223"/>
            <a:ext cx="1012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Clarendon Blk BT" panose="02040905050505020204" pitchFamily="18" charset="0"/>
              </a:rPr>
              <a:t>Page: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F8CC63-C321-607E-8F74-CFBB53368AB6}"/>
              </a:ext>
            </a:extLst>
          </p:cNvPr>
          <p:cNvSpPr txBox="1"/>
          <p:nvPr/>
        </p:nvSpPr>
        <p:spPr>
          <a:xfrm>
            <a:off x="3763172" y="6530099"/>
            <a:ext cx="580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C00000"/>
                </a:solidFill>
                <a:latin typeface="Clarendon Blk BT" panose="02040905050505020204" pitchFamily="18" charset="0"/>
              </a:rPr>
              <a:t>NE-IECCE 2026| NIT Meghalaya| June 12-14, 2026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94B30F-F5F0-FFEA-74CA-52736A99D327}"/>
              </a:ext>
            </a:extLst>
          </p:cNvPr>
          <p:cNvSpPr/>
          <p:nvPr/>
        </p:nvSpPr>
        <p:spPr>
          <a:xfrm>
            <a:off x="89646" y="38913"/>
            <a:ext cx="553776" cy="4720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FA8037-AF2E-8630-BC18-34A053A6E708}"/>
              </a:ext>
            </a:extLst>
          </p:cNvPr>
          <p:cNvSpPr txBox="1"/>
          <p:nvPr/>
        </p:nvSpPr>
        <p:spPr>
          <a:xfrm>
            <a:off x="3982365" y="78965"/>
            <a:ext cx="290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Clarendon Blk BT" panose="02040905050505020204" pitchFamily="18" charset="0"/>
              </a:rPr>
              <a:t>Analysis:</a:t>
            </a:r>
          </a:p>
        </p:txBody>
      </p:sp>
    </p:spTree>
    <p:extLst>
      <p:ext uri="{BB962C8B-B14F-4D97-AF65-F5344CB8AC3E}">
        <p14:creationId xmlns:p14="http://schemas.microsoft.com/office/powerpoint/2010/main" val="86820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86F68-3868-E830-4794-BDE7CCC19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D7F804-40BB-DB6A-ACB7-BB073577168A}"/>
              </a:ext>
            </a:extLst>
          </p:cNvPr>
          <p:cNvSpPr/>
          <p:nvPr/>
        </p:nvSpPr>
        <p:spPr>
          <a:xfrm>
            <a:off x="-2" y="20124"/>
            <a:ext cx="12192000" cy="579349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A04525-C205-A893-1962-49661BA7B4E8}"/>
              </a:ext>
            </a:extLst>
          </p:cNvPr>
          <p:cNvSpPr/>
          <p:nvPr/>
        </p:nvSpPr>
        <p:spPr>
          <a:xfrm>
            <a:off x="11548578" y="42882"/>
            <a:ext cx="553776" cy="47209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50F901B-0EEC-DBE2-5B1B-2E2F33E13533}"/>
              </a:ext>
            </a:extLst>
          </p:cNvPr>
          <p:cNvSpPr/>
          <p:nvPr/>
        </p:nvSpPr>
        <p:spPr>
          <a:xfrm>
            <a:off x="-1" y="6495029"/>
            <a:ext cx="12192000" cy="40011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E85E70-6E7D-DACA-1F8B-85310D3E7E70}"/>
              </a:ext>
            </a:extLst>
          </p:cNvPr>
          <p:cNvSpPr txBox="1"/>
          <p:nvPr/>
        </p:nvSpPr>
        <p:spPr>
          <a:xfrm>
            <a:off x="-98057" y="6511311"/>
            <a:ext cx="1012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Clarendon Blk BT" panose="02040905050505020204" pitchFamily="18" charset="0"/>
              </a:rPr>
              <a:t>Date: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A2F8F6-E501-1683-CB78-26EB332EFD75}"/>
              </a:ext>
            </a:extLst>
          </p:cNvPr>
          <p:cNvSpPr txBox="1"/>
          <p:nvPr/>
        </p:nvSpPr>
        <p:spPr>
          <a:xfrm>
            <a:off x="11179544" y="6550223"/>
            <a:ext cx="1012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Clarendon Blk BT" panose="02040905050505020204" pitchFamily="18" charset="0"/>
              </a:rPr>
              <a:t>Page: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B84265-47E5-8DB7-6EC8-6AAF58AAA48A}"/>
              </a:ext>
            </a:extLst>
          </p:cNvPr>
          <p:cNvSpPr txBox="1"/>
          <p:nvPr/>
        </p:nvSpPr>
        <p:spPr>
          <a:xfrm>
            <a:off x="3763172" y="6530099"/>
            <a:ext cx="580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C00000"/>
                </a:solidFill>
                <a:latin typeface="Clarendon Blk BT" panose="02040905050505020204" pitchFamily="18" charset="0"/>
              </a:rPr>
              <a:t>NE-IECCE 2026| NIT Meghalaya| June 12-14, 2026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BBFD9E-E99B-79A5-F88D-5E76EFA45373}"/>
              </a:ext>
            </a:extLst>
          </p:cNvPr>
          <p:cNvSpPr/>
          <p:nvPr/>
        </p:nvSpPr>
        <p:spPr>
          <a:xfrm>
            <a:off x="89646" y="38913"/>
            <a:ext cx="553776" cy="4720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9B498-AF91-6810-4A8E-25476469F3F9}"/>
              </a:ext>
            </a:extLst>
          </p:cNvPr>
          <p:cNvSpPr txBox="1"/>
          <p:nvPr/>
        </p:nvSpPr>
        <p:spPr>
          <a:xfrm>
            <a:off x="3982365" y="78965"/>
            <a:ext cx="290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Clarendon Blk BT" panose="02040905050505020204" pitchFamily="18" charset="0"/>
              </a:rPr>
              <a:t>Key Result:</a:t>
            </a:r>
          </a:p>
        </p:txBody>
      </p:sp>
    </p:spTree>
    <p:extLst>
      <p:ext uri="{BB962C8B-B14F-4D97-AF65-F5344CB8AC3E}">
        <p14:creationId xmlns:p14="http://schemas.microsoft.com/office/powerpoint/2010/main" val="305239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6AD10-65DA-62B5-B103-5E52BAF46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62ED9A1-A334-56B0-EB64-56BCBFB4EEE3}"/>
              </a:ext>
            </a:extLst>
          </p:cNvPr>
          <p:cNvSpPr/>
          <p:nvPr/>
        </p:nvSpPr>
        <p:spPr>
          <a:xfrm>
            <a:off x="-2" y="20124"/>
            <a:ext cx="12192000" cy="579349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9A894C-E56E-6708-3E85-D119E054D945}"/>
              </a:ext>
            </a:extLst>
          </p:cNvPr>
          <p:cNvSpPr/>
          <p:nvPr/>
        </p:nvSpPr>
        <p:spPr>
          <a:xfrm>
            <a:off x="11548578" y="42882"/>
            <a:ext cx="553776" cy="47209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0DAD5D4-AADE-B467-AD33-71850ABD1542}"/>
              </a:ext>
            </a:extLst>
          </p:cNvPr>
          <p:cNvSpPr/>
          <p:nvPr/>
        </p:nvSpPr>
        <p:spPr>
          <a:xfrm>
            <a:off x="-1" y="6495029"/>
            <a:ext cx="12192000" cy="40011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9FE000-92B3-B742-E7B9-508791FF0CCE}"/>
              </a:ext>
            </a:extLst>
          </p:cNvPr>
          <p:cNvSpPr txBox="1"/>
          <p:nvPr/>
        </p:nvSpPr>
        <p:spPr>
          <a:xfrm>
            <a:off x="-98057" y="6511311"/>
            <a:ext cx="1012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Clarendon Blk BT" panose="02040905050505020204" pitchFamily="18" charset="0"/>
              </a:rPr>
              <a:t>Date: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B6FB89-4AD8-AEC5-92D7-F5F0B5F9BB41}"/>
              </a:ext>
            </a:extLst>
          </p:cNvPr>
          <p:cNvSpPr txBox="1"/>
          <p:nvPr/>
        </p:nvSpPr>
        <p:spPr>
          <a:xfrm>
            <a:off x="11179544" y="6550223"/>
            <a:ext cx="1012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Clarendon Blk BT" panose="02040905050505020204" pitchFamily="18" charset="0"/>
              </a:rPr>
              <a:t>Page: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DF562B-A666-535F-3486-A6E4896ADB2E}"/>
              </a:ext>
            </a:extLst>
          </p:cNvPr>
          <p:cNvSpPr txBox="1"/>
          <p:nvPr/>
        </p:nvSpPr>
        <p:spPr>
          <a:xfrm>
            <a:off x="3763172" y="6530099"/>
            <a:ext cx="580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C00000"/>
                </a:solidFill>
                <a:latin typeface="Clarendon Blk BT" panose="02040905050505020204" pitchFamily="18" charset="0"/>
              </a:rPr>
              <a:t>NE-IECCE 2026| NIT Meghalaya| June 12-14, 2026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525D60-A057-3EAB-BBE8-F22FB1F6E087}"/>
              </a:ext>
            </a:extLst>
          </p:cNvPr>
          <p:cNvSpPr/>
          <p:nvPr/>
        </p:nvSpPr>
        <p:spPr>
          <a:xfrm>
            <a:off x="89646" y="38913"/>
            <a:ext cx="553776" cy="4720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05EBE-CBE5-B05E-C820-AE4282270405}"/>
              </a:ext>
            </a:extLst>
          </p:cNvPr>
          <p:cNvSpPr txBox="1"/>
          <p:nvPr/>
        </p:nvSpPr>
        <p:spPr>
          <a:xfrm>
            <a:off x="3982365" y="78965"/>
            <a:ext cx="290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Clarendon Blk BT" panose="02040905050505020204" pitchFamily="18" charset="0"/>
              </a:rPr>
              <a:t>Conclusion:</a:t>
            </a:r>
          </a:p>
        </p:txBody>
      </p:sp>
    </p:spTree>
    <p:extLst>
      <p:ext uri="{BB962C8B-B14F-4D97-AF65-F5344CB8AC3E}">
        <p14:creationId xmlns:p14="http://schemas.microsoft.com/office/powerpoint/2010/main" val="306111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BAD7B-EF0F-A8FB-206C-B77972DE5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7966EFC-542B-23A6-D31B-26A5E74834F1}"/>
              </a:ext>
            </a:extLst>
          </p:cNvPr>
          <p:cNvSpPr/>
          <p:nvPr/>
        </p:nvSpPr>
        <p:spPr>
          <a:xfrm>
            <a:off x="6302188" y="0"/>
            <a:ext cx="5889812" cy="1882588"/>
          </a:xfrm>
          <a:prstGeom prst="rect">
            <a:avLst/>
          </a:prstGeom>
          <a:blipFill dpi="0" rotWithShape="1">
            <a:blip r:embed="rId2">
              <a:alphaModFix amt="8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5164CC-750E-B351-AF5D-BDCD3AE71E7E}"/>
              </a:ext>
            </a:extLst>
          </p:cNvPr>
          <p:cNvSpPr/>
          <p:nvPr/>
        </p:nvSpPr>
        <p:spPr>
          <a:xfrm>
            <a:off x="0" y="0"/>
            <a:ext cx="6302188" cy="1882588"/>
          </a:xfrm>
          <a:prstGeom prst="rect">
            <a:avLst/>
          </a:prstGeom>
          <a:blipFill dpi="0" rotWithShape="1">
            <a:blip r:embed="rId2">
              <a:alphaModFix amt="8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AA38BE-45D0-05A2-A6A8-5C819F0C5B4D}"/>
              </a:ext>
            </a:extLst>
          </p:cNvPr>
          <p:cNvSpPr/>
          <p:nvPr/>
        </p:nvSpPr>
        <p:spPr>
          <a:xfrm>
            <a:off x="62180" y="2324211"/>
            <a:ext cx="12192000" cy="342319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29C935-E234-0F09-5499-A57A25169D9A}"/>
              </a:ext>
            </a:extLst>
          </p:cNvPr>
          <p:cNvSpPr/>
          <p:nvPr/>
        </p:nvSpPr>
        <p:spPr>
          <a:xfrm>
            <a:off x="3263153" y="1214718"/>
            <a:ext cx="5208494" cy="6364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30D792-A421-417A-B56F-1BEB0E647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59" y="1263540"/>
            <a:ext cx="890793" cy="5689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6B9D39-4854-2C8F-242F-8364E6D53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99" y="1263540"/>
            <a:ext cx="814286" cy="56898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E215002-E52D-2DA4-7B01-A8D6FD3FA802}"/>
              </a:ext>
            </a:extLst>
          </p:cNvPr>
          <p:cNvSpPr/>
          <p:nvPr/>
        </p:nvSpPr>
        <p:spPr>
          <a:xfrm>
            <a:off x="4734171" y="1263540"/>
            <a:ext cx="1061512" cy="52720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7E887D-B80D-93E2-FE13-CEA43144979A}"/>
              </a:ext>
            </a:extLst>
          </p:cNvPr>
          <p:cNvSpPr/>
          <p:nvPr/>
        </p:nvSpPr>
        <p:spPr>
          <a:xfrm>
            <a:off x="7197462" y="1242648"/>
            <a:ext cx="1041103" cy="54809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69A550-15B8-A449-F64B-6C1863C94D85}"/>
              </a:ext>
            </a:extLst>
          </p:cNvPr>
          <p:cNvSpPr/>
          <p:nvPr/>
        </p:nvSpPr>
        <p:spPr>
          <a:xfrm>
            <a:off x="62180" y="38912"/>
            <a:ext cx="1056925" cy="10408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2DCB99-1025-93E5-A320-F6BDC00F0DA2}"/>
              </a:ext>
            </a:extLst>
          </p:cNvPr>
          <p:cNvSpPr/>
          <p:nvPr/>
        </p:nvSpPr>
        <p:spPr>
          <a:xfrm>
            <a:off x="62180" y="109585"/>
            <a:ext cx="1014428" cy="90842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0569840-28FC-BBEB-1492-B92ED18BB30B}"/>
              </a:ext>
            </a:extLst>
          </p:cNvPr>
          <p:cNvSpPr/>
          <p:nvPr/>
        </p:nvSpPr>
        <p:spPr>
          <a:xfrm>
            <a:off x="11086785" y="38912"/>
            <a:ext cx="1056925" cy="10408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CB0327-539F-88B0-EE99-34EE529024FA}"/>
              </a:ext>
            </a:extLst>
          </p:cNvPr>
          <p:cNvSpPr/>
          <p:nvPr/>
        </p:nvSpPr>
        <p:spPr>
          <a:xfrm>
            <a:off x="11177025" y="199472"/>
            <a:ext cx="876444" cy="818533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1DB03F-A06C-9493-F75B-EB95E63F4340}"/>
              </a:ext>
            </a:extLst>
          </p:cNvPr>
          <p:cNvSpPr txBox="1"/>
          <p:nvPr/>
        </p:nvSpPr>
        <p:spPr>
          <a:xfrm>
            <a:off x="1488227" y="20124"/>
            <a:ext cx="9508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AF340D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2026 IEEE North-East India International Energy Conversion Conference and Exhibition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02AD1C-E423-9AD1-40A4-B0F4A658BD96}"/>
              </a:ext>
            </a:extLst>
          </p:cNvPr>
          <p:cNvSpPr txBox="1"/>
          <p:nvPr/>
        </p:nvSpPr>
        <p:spPr>
          <a:xfrm>
            <a:off x="1770262" y="782072"/>
            <a:ext cx="7797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IN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12</a:t>
            </a:r>
            <a:r>
              <a:rPr lang="en-IN" sz="2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</a:t>
            </a:r>
            <a:r>
              <a:rPr lang="en-IN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- 14</a:t>
            </a:r>
            <a:r>
              <a:rPr lang="en-IN" sz="2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</a:t>
            </a:r>
            <a:r>
              <a:rPr lang="en-IN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June 2026 | NIT Meghalaya, Sohra, India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CACC1E-2EC2-A3A7-E70E-3E11309EF465}"/>
              </a:ext>
            </a:extLst>
          </p:cNvPr>
          <p:cNvSpPr txBox="1"/>
          <p:nvPr/>
        </p:nvSpPr>
        <p:spPr>
          <a:xfrm>
            <a:off x="5218149" y="2757869"/>
            <a:ext cx="216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Clarendon Blk BT" panose="02040905050505020204" pitchFamily="18" charset="0"/>
              </a:rPr>
              <a:t>Paper ID XX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D23458C-798C-B831-1EF9-9080E57D6947}"/>
              </a:ext>
            </a:extLst>
          </p:cNvPr>
          <p:cNvSpPr/>
          <p:nvPr/>
        </p:nvSpPr>
        <p:spPr>
          <a:xfrm>
            <a:off x="-1" y="6495029"/>
            <a:ext cx="12192000" cy="40011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2870D0-A18D-DFE7-708A-CAB4B98E01FC}"/>
              </a:ext>
            </a:extLst>
          </p:cNvPr>
          <p:cNvSpPr txBox="1"/>
          <p:nvPr/>
        </p:nvSpPr>
        <p:spPr>
          <a:xfrm>
            <a:off x="-98057" y="6511311"/>
            <a:ext cx="1012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Clarendon Blk BT" panose="02040905050505020204" pitchFamily="18" charset="0"/>
              </a:rPr>
              <a:t>Date: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71AC96-951A-12C1-8697-9019A0EA4AD3}"/>
              </a:ext>
            </a:extLst>
          </p:cNvPr>
          <p:cNvSpPr txBox="1"/>
          <p:nvPr/>
        </p:nvSpPr>
        <p:spPr>
          <a:xfrm>
            <a:off x="11179544" y="6550223"/>
            <a:ext cx="1012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Clarendon Blk BT" panose="02040905050505020204" pitchFamily="18" charset="0"/>
              </a:rPr>
              <a:t>Page: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D5E4B7-5855-E352-7D9F-8E3EFEB8303D}"/>
              </a:ext>
            </a:extLst>
          </p:cNvPr>
          <p:cNvSpPr txBox="1"/>
          <p:nvPr/>
        </p:nvSpPr>
        <p:spPr>
          <a:xfrm>
            <a:off x="3763172" y="6530099"/>
            <a:ext cx="580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C00000"/>
                </a:solidFill>
                <a:latin typeface="Clarendon Blk BT" panose="02040905050505020204" pitchFamily="18" charset="0"/>
              </a:rPr>
              <a:t>NE-IECCE 2026| NIT Meghalaya| June 12-14, 2026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249DE1-5F73-4F36-0FC5-64CA1C9C3937}"/>
              </a:ext>
            </a:extLst>
          </p:cNvPr>
          <p:cNvSpPr txBox="1"/>
          <p:nvPr/>
        </p:nvSpPr>
        <p:spPr>
          <a:xfrm>
            <a:off x="4215431" y="3479206"/>
            <a:ext cx="330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latin typeface="Clarendon Blk BT" panose="02040905050505020204" pitchFamily="18" charset="0"/>
              </a:rPr>
              <a:t>Thank You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1B2CC-EFF0-E0BF-8925-3992D387B377}"/>
              </a:ext>
            </a:extLst>
          </p:cNvPr>
          <p:cNvSpPr txBox="1"/>
          <p:nvPr/>
        </p:nvSpPr>
        <p:spPr>
          <a:xfrm>
            <a:off x="3763172" y="4649164"/>
            <a:ext cx="507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rgbClr val="FF0000"/>
                </a:solidFill>
                <a:latin typeface="Clarendon Blk BT" panose="02040905050505020204" pitchFamily="18" charset="0"/>
              </a:rPr>
              <a:t>Question Please!!!!</a:t>
            </a:r>
          </a:p>
        </p:txBody>
      </p:sp>
    </p:spTree>
    <p:extLst>
      <p:ext uri="{BB962C8B-B14F-4D97-AF65-F5344CB8AC3E}">
        <p14:creationId xmlns:p14="http://schemas.microsoft.com/office/powerpoint/2010/main" val="2921227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</TotalTime>
  <Words>212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Arial Rounded MT Bold</vt:lpstr>
      <vt:lpstr>Bahnschrift Light</vt:lpstr>
      <vt:lpstr>Calibri</vt:lpstr>
      <vt:lpstr>Calibri Light</vt:lpstr>
      <vt:lpstr>Clarendon Blk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LIZA DEBBARMA</dc:creator>
  <cp:lastModifiedBy>Suraj  Gupta</cp:lastModifiedBy>
  <cp:revision>8</cp:revision>
  <dcterms:created xsi:type="dcterms:W3CDTF">2025-04-27T10:39:26Z</dcterms:created>
  <dcterms:modified xsi:type="dcterms:W3CDTF">2026-05-19T13:07:14Z</dcterms:modified>
</cp:coreProperties>
</file>